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9" r:id="rId5"/>
    <p:sldId id="323" r:id="rId6"/>
    <p:sldId id="324" r:id="rId7"/>
    <p:sldId id="310" r:id="rId8"/>
    <p:sldId id="313" r:id="rId9"/>
    <p:sldId id="314" r:id="rId10"/>
    <p:sldId id="325" r:id="rId11"/>
    <p:sldId id="30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408CAF-EF72-4671-9CE5-BA589F121AA4}">
          <p14:sldIdLst>
            <p14:sldId id="309"/>
            <p14:sldId id="323"/>
            <p14:sldId id="324"/>
            <p14:sldId id="310"/>
            <p14:sldId id="313"/>
            <p14:sldId id="314"/>
            <p14:sldId id="325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F7007"/>
    <a:srgbClr val="BE6606"/>
    <a:srgbClr val="D37207"/>
    <a:srgbClr val="EE8008"/>
    <a:srgbClr val="FF3044"/>
    <a:srgbClr val="E36F53"/>
    <a:srgbClr val="CB202D"/>
    <a:srgbClr val="0F253E"/>
    <a:srgbClr val="F4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91" d="100"/>
          <a:sy n="91" d="100"/>
        </p:scale>
        <p:origin x="370" y="7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Supply Chain Management Analysis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2D82D929-F894-4926-848D-454E81AC4E9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Supply Chain Management Analysis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Supply Chain Management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0E84033D-A834-4B62-98B8-CFB3F4B21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0" y="2863540"/>
            <a:ext cx="5606594" cy="1822080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Hospitality Analysis</a:t>
            </a:r>
          </a:p>
        </p:txBody>
      </p:sp>
      <p:pic>
        <p:nvPicPr>
          <p:cNvPr id="1028" name="Picture 4" descr="F&amp;B Management in Hotel Industry — Your Guide to Inventory &amp; Purchasing  Best Practices">
            <a:extLst>
              <a:ext uri="{FF2B5EF4-FFF2-40B4-BE49-F238E27FC236}">
                <a16:creationId xmlns:a16="http://schemas.microsoft.com/office/drawing/2014/main" id="{EE0DDE8E-BAF5-5C57-0070-4003B778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008038-ABF7-8AF7-172D-2A402BEE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866" y="340671"/>
            <a:ext cx="769441" cy="769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72AFEA-AB28-7A4A-0514-BA2A33FA1340}"/>
              </a:ext>
            </a:extLst>
          </p:cNvPr>
          <p:cNvSpPr txBox="1"/>
          <p:nvPr/>
        </p:nvSpPr>
        <p:spPr>
          <a:xfrm>
            <a:off x="1" y="340671"/>
            <a:ext cx="12192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4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Hospitality Analysis</a:t>
            </a:r>
            <a:endParaRPr lang="en-IN" sz="44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2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6F2D-DE39-E740-C4FD-AF203CB4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789"/>
          </a:xfrm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Hospitality Data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25B21A5-6F61-EAEF-1F6D-705ED5FB0CD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5630" b="5630"/>
          <a:stretch>
            <a:fillRect/>
          </a:stretch>
        </p:blipFill>
        <p:spPr>
          <a:xfrm>
            <a:off x="1193800" y="2197100"/>
            <a:ext cx="2368550" cy="2101850"/>
          </a:xfrm>
          <a:solidFill>
            <a:srgbClr val="7030A0"/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E12F8-12BB-7CD0-23C8-EC9A6904FD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4003" y="4460241"/>
            <a:ext cx="2098039" cy="396239"/>
          </a:xfrm>
        </p:spPr>
        <p:txBody>
          <a:bodyPr/>
          <a:lstStyle/>
          <a:p>
            <a:r>
              <a:rPr lang="en-US" dirty="0"/>
              <a:t>DIM_DATE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98E1B-541D-32F5-D7FD-7D6B04933C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3651" y="4799559"/>
            <a:ext cx="2098038" cy="1361440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serves as a date dimension table, featuring 92 entries categorized by specific dates, months, and week numbers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791B933-7531-7289-BC90-B3AF62F1F81D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t="5600" b="5600"/>
          <a:stretch>
            <a:fillRect/>
          </a:stretch>
        </p:blipFill>
        <p:spPr>
          <a:xfrm>
            <a:off x="3624263" y="1509713"/>
            <a:ext cx="2366962" cy="210185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D64179-6FA1-B042-D0FA-8AF8EB2FBBD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20440" y="3769360"/>
            <a:ext cx="2098039" cy="529589"/>
          </a:xfrm>
        </p:spPr>
        <p:txBody>
          <a:bodyPr/>
          <a:lstStyle/>
          <a:p>
            <a:r>
              <a:rPr lang="en-US" dirty="0"/>
              <a:t>DIM_HOTELS &amp; ROOMS</a:t>
            </a:r>
            <a:endParaRPr lang="en-IN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8031A77-0C1C-77BF-6834-82E4BF599DA4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/>
          <a:srcRect t="50" b="50"/>
          <a:stretch>
            <a:fillRect/>
          </a:stretch>
        </p:blipFill>
        <p:spPr>
          <a:xfrm>
            <a:off x="6053138" y="2093913"/>
            <a:ext cx="2366962" cy="210185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718FA4-DDB7-C44E-986D-4A5FD216872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7072" y="4313367"/>
            <a:ext cx="2179678" cy="614233"/>
          </a:xfrm>
        </p:spPr>
        <p:txBody>
          <a:bodyPr/>
          <a:lstStyle/>
          <a:p>
            <a:r>
              <a:rPr lang="en-US" dirty="0"/>
              <a:t>FACT_AGGREGATED_BOOKINGS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F956B6-578D-D8E5-95E9-E956267E097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218712" y="5045079"/>
            <a:ext cx="2098038" cy="506399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includes metrics like total bookings, revenue, and cancellations aggregated by dimensions such as date, location, or customer segment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6A5C6D2D-A4D6-8DF1-7E71-08370BDFF7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 t="3983" b="3983"/>
          <a:stretch>
            <a:fillRect/>
          </a:stretch>
        </p:blipFill>
        <p:spPr>
          <a:xfrm>
            <a:off x="8482013" y="1509713"/>
            <a:ext cx="2366962" cy="210185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3B08EF-85B3-01BF-01B1-1C5094F4E85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35340" y="3769361"/>
            <a:ext cx="2098039" cy="426528"/>
          </a:xfrm>
        </p:spPr>
        <p:txBody>
          <a:bodyPr/>
          <a:lstStyle/>
          <a:p>
            <a:r>
              <a:rPr lang="en-US" dirty="0"/>
              <a:t>FACT_BOOKINGS</a:t>
            </a:r>
            <a:endParaRPr lang="en-IN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45724312-C1D0-FB15-8785-2ADA80E90646}"/>
              </a:ext>
            </a:extLst>
          </p:cNvPr>
          <p:cNvSpPr>
            <a:spLocks noGrp="1" noChangeArrowheads="1"/>
          </p:cNvSpPr>
          <p:nvPr>
            <p:ph type="body" sz="quarter" idx="55"/>
          </p:nvPr>
        </p:nvSpPr>
        <p:spPr bwMode="auto">
          <a:xfrm>
            <a:off x="3721100" y="4414153"/>
            <a:ext cx="209737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Hotels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Contains 25 properties categorized by type and city location,.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Rooms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Defines 4 room categories with classifications like Standard, Elite, Premium, and Presidential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5F720403-1AB8-7C9E-3071-55B85B084806}"/>
              </a:ext>
            </a:extLst>
          </p:cNvPr>
          <p:cNvSpPr>
            <a:spLocks noGrp="1" noChangeArrowheads="1"/>
          </p:cNvSpPr>
          <p:nvPr>
            <p:ph type="body" sz="quarter" idx="57"/>
          </p:nvPr>
        </p:nvSpPr>
        <p:spPr bwMode="auto">
          <a:xfrm>
            <a:off x="8635340" y="4421087"/>
            <a:ext cx="234265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 bookings table contains detailed transactional data about individual bookings. It includes information such as booking ID, customer ID, booking date, amount, and status (confirmed, canceled, etc.) </a:t>
            </a:r>
          </a:p>
        </p:txBody>
      </p:sp>
    </p:spTree>
    <p:extLst>
      <p:ext uri="{BB962C8B-B14F-4D97-AF65-F5344CB8AC3E}">
        <p14:creationId xmlns:p14="http://schemas.microsoft.com/office/powerpoint/2010/main" val="404903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98E88-968E-6727-C26A-4433C5149E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88150" y="4777405"/>
            <a:ext cx="8948249" cy="702387"/>
          </a:xfrm>
        </p:spPr>
        <p:txBody>
          <a:bodyPr/>
          <a:lstStyle/>
          <a:p>
            <a:pPr algn="just"/>
            <a:r>
              <a:rPr lang="en-US" sz="1100" b="1" dirty="0"/>
              <a:t>Cancellation Rate</a:t>
            </a:r>
            <a:r>
              <a:rPr lang="en-US" sz="1100" dirty="0"/>
              <a:t> in hospitality refers to the percentage of bookings that are canceled by guests before their scheduled arrival. A high cancellation rate can indicate issues with booking policies, guest confidence, or market conditions, while a low rate suggests a stable booking process.</a:t>
            </a:r>
            <a:endParaRPr lang="en-IN" sz="11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E78B5D-C657-7031-FDAB-3052886B96E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26207" y="4777405"/>
            <a:ext cx="2082125" cy="683592"/>
          </a:xfrm>
        </p:spPr>
        <p:txBody>
          <a:bodyPr/>
          <a:lstStyle/>
          <a:p>
            <a:r>
              <a:rPr lang="en-US" sz="1600" dirty="0"/>
              <a:t>Cancellation Rate</a:t>
            </a:r>
          </a:p>
          <a:p>
            <a:r>
              <a:rPr lang="en-IN" sz="1600" dirty="0"/>
              <a:t>24.8%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E7B2A7-410E-43E7-B1FA-D7CAE43486D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6206" y="3629520"/>
            <a:ext cx="2077369" cy="768256"/>
          </a:xfrm>
        </p:spPr>
        <p:txBody>
          <a:bodyPr/>
          <a:lstStyle/>
          <a:p>
            <a:r>
              <a:rPr lang="en-US" sz="1600" dirty="0"/>
              <a:t>Occupancy Rate</a:t>
            </a:r>
          </a:p>
          <a:p>
            <a:r>
              <a:rPr lang="en-US" sz="1600" dirty="0"/>
              <a:t>57.9%</a:t>
            </a:r>
            <a:endParaRPr lang="en-IN" sz="16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23DD6E8-F013-2262-804D-5387BBF3712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26207" y="5715355"/>
            <a:ext cx="2077369" cy="885800"/>
          </a:xfrm>
        </p:spPr>
        <p:txBody>
          <a:bodyPr/>
          <a:lstStyle/>
          <a:p>
            <a:r>
              <a:rPr lang="en-US" sz="1600" dirty="0"/>
              <a:t>Daily Utilize Rooms</a:t>
            </a:r>
          </a:p>
          <a:p>
            <a:r>
              <a:rPr lang="en-US" sz="1600" dirty="0"/>
              <a:t>1.03k</a:t>
            </a:r>
            <a:endParaRPr lang="en-IN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00D9D-E2E5-5A49-E830-6825F84DA96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888149" y="2574181"/>
            <a:ext cx="8948250" cy="768257"/>
          </a:xfrm>
        </p:spPr>
        <p:txBody>
          <a:bodyPr/>
          <a:lstStyle/>
          <a:p>
            <a:pPr algn="just"/>
            <a:r>
              <a:rPr lang="en-US" sz="1100" b="1" dirty="0"/>
              <a:t>Total Bookings</a:t>
            </a:r>
            <a:r>
              <a:rPr lang="en-US" sz="1100" dirty="0"/>
              <a:t> in hospitality refers to the total number of reservations or bookings made by guests within a specific period. This metric is crucial for assessing demand, planning resources, and forecasting revenue. It includes all types of bookings, whether confirmed, pending, or canceled.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CE5B3E-130E-3617-5384-2424800A94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874268" y="1416145"/>
            <a:ext cx="8962131" cy="768256"/>
          </a:xfrm>
        </p:spPr>
        <p:txBody>
          <a:bodyPr/>
          <a:lstStyle/>
          <a:p>
            <a:pPr algn="l"/>
            <a:r>
              <a:rPr lang="en-US" sz="1200" b="1" dirty="0"/>
              <a:t>Total Revenue</a:t>
            </a:r>
            <a:r>
              <a:rPr lang="en-US" sz="1200" dirty="0"/>
              <a:t> refers to the total income generated by a hospitality business from all of its operational activities over a specific period</a:t>
            </a:r>
          </a:p>
          <a:p>
            <a:pPr algn="l"/>
            <a:r>
              <a:rPr lang="en-US" sz="1200" b="1" dirty="0"/>
              <a:t>Total Revenue</a:t>
            </a:r>
            <a:r>
              <a:rPr lang="en-US" sz="1200" dirty="0"/>
              <a:t> provides a comprehensive view of the financial performance of the hospitality business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A1E3F-70D3-7F32-5C97-41743386D73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2874267" y="3645921"/>
            <a:ext cx="8962130" cy="768256"/>
          </a:xfrm>
        </p:spPr>
        <p:txBody>
          <a:bodyPr/>
          <a:lstStyle/>
          <a:p>
            <a:pPr algn="just"/>
            <a:r>
              <a:rPr lang="en-US" sz="1100" b="1" dirty="0"/>
              <a:t>Occupancy Rate</a:t>
            </a:r>
            <a:r>
              <a:rPr lang="en-US" sz="1100" dirty="0"/>
              <a:t> in hospitality refers to the percentage of available rooms that are occupied over a specific period</a:t>
            </a:r>
          </a:p>
          <a:p>
            <a:pPr algn="just"/>
            <a:r>
              <a:rPr lang="en-US" sz="1100" dirty="0"/>
              <a:t>A higher occupancy rate typically indicates good room demand, while a lower rate may suggest reduced demand.</a:t>
            </a:r>
          </a:p>
          <a:p>
            <a:endParaRPr lang="en-IN" sz="1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60870B-0EDD-D7C0-FA84-38335F2B82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2874267" y="5715356"/>
            <a:ext cx="8962131" cy="885800"/>
          </a:xfrm>
        </p:spPr>
        <p:txBody>
          <a:bodyPr/>
          <a:lstStyle/>
          <a:p>
            <a:pPr algn="just"/>
            <a:r>
              <a:rPr lang="en-US" sz="1100" b="1" dirty="0"/>
              <a:t>Daily Utilized Rooms</a:t>
            </a:r>
            <a:r>
              <a:rPr lang="en-US" sz="1100" dirty="0"/>
              <a:t> in hospitality refers to the number of rooms that are occupied on a given day. It indicates the level of demand and how effectively a hotel is filling its available rooms. This metric is essential for understanding daily performance and adjusting operations such as staffing and pricing.</a:t>
            </a:r>
            <a:endParaRPr lang="en-IN" sz="11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192A7C-623A-5CB4-C8A7-BA05C0BBE2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9240" y="1416145"/>
            <a:ext cx="2164336" cy="768256"/>
          </a:xfrm>
        </p:spPr>
        <p:txBody>
          <a:bodyPr/>
          <a:lstStyle/>
          <a:p>
            <a:r>
              <a:rPr lang="en-US" sz="1500" dirty="0"/>
              <a:t>Total Revenue</a:t>
            </a:r>
          </a:p>
          <a:p>
            <a:r>
              <a:rPr lang="en-US" sz="1600" dirty="0"/>
              <a:t>1708.77</a:t>
            </a:r>
            <a:r>
              <a:rPr lang="en-US" sz="1500" dirty="0"/>
              <a:t> millions</a:t>
            </a:r>
            <a:endParaRPr lang="en-IN" sz="15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8EC0406-3F98-3891-90AD-497311E8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57" y="373514"/>
            <a:ext cx="11097204" cy="885799"/>
          </a:xfrm>
          <a:solidFill>
            <a:srgbClr val="7030A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Performance Indicators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BFEAF0-C18E-BC20-0AE6-FB652BBD484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9241" y="2574182"/>
            <a:ext cx="2164336" cy="768256"/>
          </a:xfrm>
        </p:spPr>
        <p:txBody>
          <a:bodyPr/>
          <a:lstStyle/>
          <a:p>
            <a:r>
              <a:rPr lang="en-US" sz="1600" dirty="0"/>
              <a:t>Total Bookings</a:t>
            </a:r>
          </a:p>
          <a:p>
            <a:r>
              <a:rPr lang="en-US" sz="1600" dirty="0"/>
              <a:t>134.59 k</a:t>
            </a:r>
          </a:p>
        </p:txBody>
      </p:sp>
    </p:spTree>
    <p:extLst>
      <p:ext uri="{BB962C8B-B14F-4D97-AF65-F5344CB8AC3E}">
        <p14:creationId xmlns:p14="http://schemas.microsoft.com/office/powerpoint/2010/main" val="157313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5026-C77A-132C-C368-18BD678B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6" y="0"/>
            <a:ext cx="5492023" cy="650991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Algerian" panose="04020705040A02060702" pitchFamily="82" charset="0"/>
              </a:rPr>
              <a:t>MS Excel Dashboard</a:t>
            </a:r>
            <a:endParaRPr lang="en-GB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199BE-8F6B-D9B4-CF9A-EB49D68F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55" t="21010" r="19091" b="9360"/>
          <a:stretch/>
        </p:blipFill>
        <p:spPr>
          <a:xfrm>
            <a:off x="0" y="650991"/>
            <a:ext cx="12192000" cy="62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3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9B4F-AC81-6A8E-3DFD-A2CCD83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944" y="99905"/>
            <a:ext cx="2798619" cy="544945"/>
          </a:xfrm>
          <a:solidFill>
            <a:schemeClr val="bg2">
              <a:lumMod val="25000"/>
            </a:schemeClr>
          </a:solidFill>
          <a:ln w="28575">
            <a:solidFill>
              <a:srgbClr val="FFC000"/>
            </a:solidFill>
          </a:ln>
        </p:spPr>
        <p:txBody>
          <a:bodyPr/>
          <a:lstStyle/>
          <a:p>
            <a:pPr algn="ctr"/>
            <a:r>
              <a:rPr lang="en-IN" sz="3600" dirty="0">
                <a:solidFill>
                  <a:schemeClr val="bg1"/>
                </a:solidFill>
              </a:rPr>
              <a:t>Power BI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A727D-0191-BDD4-8FAF-29DFC5D5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674"/>
            <a:ext cx="12192000" cy="61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3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7AE0-4E0E-C943-CE4F-DD9FA4CF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622" y="73891"/>
            <a:ext cx="2324034" cy="531698"/>
          </a:xfrm>
          <a:solidFill>
            <a:schemeClr val="tx1">
              <a:lumMod val="65000"/>
              <a:lumOff val="35000"/>
            </a:schemeClr>
          </a:solidFill>
          <a:ln w="28575">
            <a:solidFill>
              <a:srgbClr val="FFC000"/>
            </a:solidFill>
          </a:ln>
        </p:spPr>
        <p:txBody>
          <a:bodyPr/>
          <a:lstStyle/>
          <a:p>
            <a:pPr algn="ctr"/>
            <a:r>
              <a:rPr lang="en-IN" sz="3600" dirty="0">
                <a:solidFill>
                  <a:srgbClr val="FFC000"/>
                </a:solidFill>
              </a:rPr>
              <a:t>Tableau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D4F93-C411-1279-CED9-C5382BE2644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539239" y="6492874"/>
            <a:ext cx="4114800" cy="365125"/>
          </a:xfrm>
        </p:spPr>
        <p:txBody>
          <a:bodyPr/>
          <a:lstStyle/>
          <a:p>
            <a:r>
              <a:rPr lang="en-US" dirty="0"/>
              <a:t>Hospitality Analysis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B41F5-9A45-7FDD-9013-DE52CD0E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286"/>
            <a:ext cx="12192000" cy="61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2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DF70-D7B7-B6ED-F22F-BAB1CD28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67578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0937E-754E-276B-E708-9A37D356850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Supply Chain Management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C7587-229B-CFAE-1A44-D5467919A13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7" name="AutoShape 4" descr="The 2024 outlook for Indian hospitality is one of promise and consolidation">
            <a:extLst>
              <a:ext uri="{FF2B5EF4-FFF2-40B4-BE49-F238E27FC236}">
                <a16:creationId xmlns:a16="http://schemas.microsoft.com/office/drawing/2014/main" id="{09ECDEE1-6FC2-9D0A-B9EA-5DA8B9BBF6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1391" y="2064391"/>
            <a:ext cx="1517009" cy="151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8" descr="The 2024 outlook for Indian hospitality is one of promise and consolidation">
            <a:extLst>
              <a:ext uri="{FF2B5EF4-FFF2-40B4-BE49-F238E27FC236}">
                <a16:creationId xmlns:a16="http://schemas.microsoft.com/office/drawing/2014/main" id="{3F3F81BE-A309-F3AE-8E66-E1A520006B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04888" y="1837888"/>
            <a:ext cx="1743512" cy="174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6" name="Picture 14" descr="IT Leaders in Hospitality Want More Automation, Expansion to ESM">
            <a:extLst>
              <a:ext uri="{FF2B5EF4-FFF2-40B4-BE49-F238E27FC236}">
                <a16:creationId xmlns:a16="http://schemas.microsoft.com/office/drawing/2014/main" id="{723ED426-55E1-3E44-6A6D-F514CE80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05B63F-9767-412E-B6B1-6F34DC2A5A8E}"/>
              </a:ext>
            </a:extLst>
          </p:cNvPr>
          <p:cNvSpPr txBox="1"/>
          <p:nvPr/>
        </p:nvSpPr>
        <p:spPr>
          <a:xfrm>
            <a:off x="975397" y="507076"/>
            <a:ext cx="2453429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Key Takeaways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89725A-BAD7-CAF0-940B-F568A181510F}"/>
              </a:ext>
            </a:extLst>
          </p:cNvPr>
          <p:cNvSpPr txBox="1"/>
          <p:nvPr/>
        </p:nvSpPr>
        <p:spPr>
          <a:xfrm>
            <a:off x="830509" y="1275127"/>
            <a:ext cx="10272919" cy="48013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Revenue Optimization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Introduce dynamic pricing to maximize revenue during low-demand periods.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Promote upselling and cross-selling of higher room categories and services.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2. Occupancy Rate I</a:t>
            </a: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mprovement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 data-driven marketing campaigns to attract guests in low-demand periods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Expand loyalty programs for repeat customers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3. Ca</a:t>
            </a: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ncellation Rate Reduction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Implement flexible booking policies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Provide incentives for non-cancellable bookings and prepayments.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4. Addressing N</a:t>
            </a: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o-Shows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Require partial prepayments to reduce cancellations.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Send automated check-in reminders to guests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5. </a:t>
            </a: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Property Specific Strategies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Address challenges at underperforming properties with upgrades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6. Room Class Performance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Enhance amenities for standard and premium classes to boost demand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Offer personalized discounts and upgrades for loyalty members.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E7E1D5-D122-EF82-8750-D7A4919F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19" y="4828920"/>
            <a:ext cx="523889" cy="5238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630D3A-721E-0E43-3D87-7FA8306E5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9" y="598677"/>
            <a:ext cx="523889" cy="5238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8E9D47-9E98-2941-4956-6F60A710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933" y="4305031"/>
            <a:ext cx="523889" cy="5238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C6DCC1-0FF0-0504-BD34-B059EEFEF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156" y="2305298"/>
            <a:ext cx="523889" cy="5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1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Thank You Misc Statement HD Wallpaper">
            <a:extLst>
              <a:ext uri="{FF2B5EF4-FFF2-40B4-BE49-F238E27FC236}">
                <a16:creationId xmlns:a16="http://schemas.microsoft.com/office/drawing/2014/main" id="{297652C5-4111-3BC9-39C1-F7B88C7C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5066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AD51DF-C727-4608-B606-5D6C957D4C4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11997D-2559-4D54-8469-327570B187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516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等线</vt:lpstr>
      <vt:lpstr>Abadi</vt:lpstr>
      <vt:lpstr>Algerian</vt:lpstr>
      <vt:lpstr>Arial</vt:lpstr>
      <vt:lpstr>Calibri</vt:lpstr>
      <vt:lpstr>Posterama</vt:lpstr>
      <vt:lpstr>Posterama Text Black</vt:lpstr>
      <vt:lpstr>Posterama Text SemiBold</vt:lpstr>
      <vt:lpstr>Times New Roman</vt:lpstr>
      <vt:lpstr>Custom</vt:lpstr>
      <vt:lpstr>Hospitality Analysis</vt:lpstr>
      <vt:lpstr>Hospitality Data</vt:lpstr>
      <vt:lpstr>Key Performance Indicators</vt:lpstr>
      <vt:lpstr>MS Excel Dashboard</vt:lpstr>
      <vt:lpstr>Power BI</vt:lpstr>
      <vt:lpstr>Tableau</vt:lpstr>
      <vt:lpstr>Key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2023-09-14T06:03:51Z</dcterms:created>
  <dcterms:modified xsi:type="dcterms:W3CDTF">2025-01-18T11:02:17Z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